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hivo Light" pitchFamily="2" charset="77"/>
      <p:regular r:id="rId32"/>
      <p:bold r:id="rId33"/>
      <p:italic r:id="rId34"/>
      <p:boldItalic r:id="rId35"/>
    </p:embeddedFont>
    <p:embeddedFont>
      <p:font typeface="Hanken Grotesk" pitchFamily="2" charset="77"/>
      <p:regular r:id="rId36"/>
      <p:bold r:id="rId37"/>
      <p:italic r:id="rId38"/>
      <p:boldItalic r:id="rId39"/>
    </p:embeddedFont>
    <p:embeddedFont>
      <p:font typeface="Instrument Sans" pitchFamily="2" charset="0"/>
      <p:regular r:id="rId40"/>
      <p:bold r:id="rId41"/>
      <p:italic r:id="rId42"/>
      <p:boldItalic r:id="rId43"/>
    </p:embeddedFont>
    <p:embeddedFont>
      <p:font typeface="Nunito Light" panose="020F0302020204030204" pitchFamily="34" charset="0"/>
      <p:regular r:id="rId44"/>
      <p:italic r:id="rId45"/>
    </p:embeddedFont>
    <p:embeddedFont>
      <p:font typeface="Palanquin" panose="020B0004020203020204" pitchFamily="34" charset="77"/>
      <p:regular r:id="rId46"/>
      <p:bold r:id="rId47"/>
    </p:embeddedFont>
    <p:embeddedFont>
      <p:font typeface="Raleway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F78ABD-CDEF-4FDB-87E4-80D3996CA13A}">
  <a:tblStyle styleId="{9BF78ABD-CDEF-4FDB-87E4-80D3996CA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e779c1d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e779c1d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26e7d9e7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26e7d9e7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c41b72f92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c41b72f92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c41b72f92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c41b72f92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c41b72f92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c41b72f92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26e7d9e7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26e7d9e7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c41b72f92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c41b72f92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c41b72f92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c41b72f92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c41b72f92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cc41b72f92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07e87358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07e87358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c41b72f92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c41b72f92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f7a48b9f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f7a48b9f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078f4da7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078f4da7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c7bcdc53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cc7bcdc53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c7bcdc53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cc7bcdc53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c7bcdc53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c7bcdc53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07e87358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d07e87358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26e7d9e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26e7d9e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c41b72f9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c41b72f9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c41b72f9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c41b72f92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c41b72f92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c41b72f92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c41b72f9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c41b72f9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c41b72f92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c41b72f92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c41b72f92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c41b72f92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75" y="860200"/>
            <a:ext cx="6250800" cy="20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021000"/>
            <a:ext cx="6250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1135750" y="-1155150"/>
            <a:ext cx="181200" cy="24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1"/>
          <p:cNvSpPr/>
          <p:nvPr/>
        </p:nvSpPr>
        <p:spPr>
          <a:xfrm rot="-5400000">
            <a:off x="7807650" y="-1155150"/>
            <a:ext cx="181200" cy="24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3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72" name="Google Shape;72;p13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73" name="Google Shape;73;p13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75" name="Google Shape;75;p13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76" name="Google Shape;76;p13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1055375" y="16500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>
            <a:off x="1055375" y="3056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3449850" y="16500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>
            <a:off x="3449850" y="3056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 hasCustomPrompt="1"/>
          </p:nvPr>
        </p:nvSpPr>
        <p:spPr>
          <a:xfrm>
            <a:off x="5844325" y="16500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44325" y="3056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055375" y="2109263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49850" y="2109263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5844325" y="2109263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055375" y="3515388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3449850" y="3515388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5844325" y="3515388"/>
            <a:ext cx="224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285113" y="2821499"/>
            <a:ext cx="65739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285000" y="1311050"/>
            <a:ext cx="65739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4"/>
          <p:cNvSpPr/>
          <p:nvPr/>
        </p:nvSpPr>
        <p:spPr>
          <a:xfrm rot="-5400000">
            <a:off x="7807650" y="-1155150"/>
            <a:ext cx="181200" cy="249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5892025" y="1631498"/>
            <a:ext cx="25368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892025" y="442858"/>
            <a:ext cx="25368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>
            <a:spLocks noGrp="1"/>
          </p:cNvSpPr>
          <p:nvPr>
            <p:ph type="pic" idx="2"/>
          </p:nvPr>
        </p:nvSpPr>
        <p:spPr>
          <a:xfrm>
            <a:off x="-6100" y="0"/>
            <a:ext cx="3558000" cy="5149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>
            <a:spLocks noGrp="1"/>
          </p:cNvSpPr>
          <p:nvPr>
            <p:ph type="pic" idx="3"/>
          </p:nvPr>
        </p:nvSpPr>
        <p:spPr>
          <a:xfrm>
            <a:off x="3715450" y="2979206"/>
            <a:ext cx="5428500" cy="21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>
            <a:spLocks noGrp="1"/>
          </p:cNvSpPr>
          <p:nvPr>
            <p:ph type="pic" idx="4"/>
          </p:nvPr>
        </p:nvSpPr>
        <p:spPr>
          <a:xfrm>
            <a:off x="3715450" y="0"/>
            <a:ext cx="2069100" cy="281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106" name="Google Shape;106;p16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107" name="Google Shape;107;p16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110" name="Google Shape;110;p16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867375" y="2055572"/>
            <a:ext cx="2337900" cy="33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867363" y="237093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97087" y="237093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5932737" y="237093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3403204" y="2055572"/>
            <a:ext cx="2337900" cy="33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5932728" y="2055572"/>
            <a:ext cx="2343900" cy="33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0" name="Google Shape;120;p17"/>
          <p:cNvGrpSpPr/>
          <p:nvPr/>
        </p:nvGrpSpPr>
        <p:grpSpPr>
          <a:xfrm>
            <a:off x="-1912" y="-252"/>
            <a:ext cx="9145863" cy="5152508"/>
            <a:chOff x="-1912" y="-252"/>
            <a:chExt cx="9145863" cy="5152508"/>
          </a:xfrm>
        </p:grpSpPr>
        <p:grpSp>
          <p:nvGrpSpPr>
            <p:cNvPr id="121" name="Google Shape;121;p17"/>
            <p:cNvGrpSpPr/>
            <p:nvPr/>
          </p:nvGrpSpPr>
          <p:grpSpPr>
            <a:xfrm>
              <a:off x="6325100" y="4617748"/>
              <a:ext cx="2818850" cy="534508"/>
              <a:chOff x="6325100" y="4617748"/>
              <a:chExt cx="2818850" cy="534508"/>
            </a:xfrm>
          </p:grpSpPr>
          <p:sp>
            <p:nvSpPr>
              <p:cNvPr id="122" name="Google Shape;122;p17"/>
              <p:cNvSpPr/>
              <p:nvPr/>
            </p:nvSpPr>
            <p:spPr>
              <a:xfrm rot="-5400000" flipH="1">
                <a:off x="8520700" y="4526998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 rot="-5400000" flipH="1">
                <a:off x="7143200" y="4053656"/>
                <a:ext cx="280500" cy="191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24" name="Google Shape;124;p17"/>
            <p:cNvGrpSpPr/>
            <p:nvPr/>
          </p:nvGrpSpPr>
          <p:grpSpPr>
            <a:xfrm>
              <a:off x="-1912" y="-252"/>
              <a:ext cx="2480100" cy="985452"/>
              <a:chOff x="-1912" y="-252"/>
              <a:chExt cx="2480100" cy="985452"/>
            </a:xfrm>
          </p:grpSpPr>
          <p:sp>
            <p:nvSpPr>
              <p:cNvPr id="125" name="Google Shape;125;p17"/>
              <p:cNvSpPr/>
              <p:nvPr/>
            </p:nvSpPr>
            <p:spPr>
              <a:xfrm rot="10800000" flipH="1">
                <a:off x="0" y="362400"/>
                <a:ext cx="280500" cy="6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 rot="-5400000" flipH="1">
                <a:off x="1147538" y="-1149702"/>
                <a:ext cx="181200" cy="2480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 flipH="1">
            <a:off x="1822147" y="1601902"/>
            <a:ext cx="43083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 flipH="1">
            <a:off x="1822147" y="2875391"/>
            <a:ext cx="43083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 flipH="1">
            <a:off x="1822147" y="4148881"/>
            <a:ext cx="4308300" cy="3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 flipH="1">
            <a:off x="1822147" y="1143074"/>
            <a:ext cx="4308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5"/>
          </p:nvPr>
        </p:nvSpPr>
        <p:spPr>
          <a:xfrm flipH="1">
            <a:off x="1822147" y="2416568"/>
            <a:ext cx="4308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6"/>
          </p:nvPr>
        </p:nvSpPr>
        <p:spPr>
          <a:xfrm flipH="1">
            <a:off x="1822147" y="3690063"/>
            <a:ext cx="4308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136" name="Google Shape;136;p18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137" name="Google Shape;137;p18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39" name="Google Shape;139;p18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140" name="Google Shape;140;p18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9"/>
          <p:cNvGrpSpPr/>
          <p:nvPr/>
        </p:nvGrpSpPr>
        <p:grpSpPr>
          <a:xfrm>
            <a:off x="-12" y="0"/>
            <a:ext cx="9144013" cy="5143500"/>
            <a:chOff x="-12" y="0"/>
            <a:chExt cx="9144013" cy="514350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-12" y="0"/>
              <a:ext cx="714013" cy="5143498"/>
              <a:chOff x="-12" y="0"/>
              <a:chExt cx="714013" cy="5143498"/>
            </a:xfrm>
          </p:grpSpPr>
          <p:sp>
            <p:nvSpPr>
              <p:cNvPr id="145" name="Google Shape;145;p19"/>
              <p:cNvSpPr/>
              <p:nvPr/>
            </p:nvSpPr>
            <p:spPr>
              <a:xfrm rot="-5400000" flipH="1">
                <a:off x="9075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 rot="10800000" flipH="1">
                <a:off x="-12" y="26633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47" name="Google Shape;147;p19"/>
            <p:cNvGrpSpPr/>
            <p:nvPr/>
          </p:nvGrpSpPr>
          <p:grpSpPr>
            <a:xfrm>
              <a:off x="8611450" y="2324650"/>
              <a:ext cx="532550" cy="2818850"/>
              <a:chOff x="8611450" y="2324650"/>
              <a:chExt cx="532550" cy="2818850"/>
            </a:xfrm>
          </p:grpSpPr>
          <p:sp>
            <p:nvSpPr>
              <p:cNvPr id="148" name="Google Shape;148;p19"/>
              <p:cNvSpPr/>
              <p:nvPr/>
            </p:nvSpPr>
            <p:spPr>
              <a:xfrm>
                <a:off x="8611450" y="4429500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8863500" y="2324650"/>
                <a:ext cx="280500" cy="1916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475887" y="1212925"/>
            <a:ext cx="29670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2"/>
          </p:nvPr>
        </p:nvSpPr>
        <p:spPr>
          <a:xfrm>
            <a:off x="1475888" y="16037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3"/>
          </p:nvPr>
        </p:nvSpPr>
        <p:spPr>
          <a:xfrm>
            <a:off x="5325414" y="16037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"/>
          </p:nvPr>
        </p:nvSpPr>
        <p:spPr>
          <a:xfrm>
            <a:off x="1475888" y="33521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5"/>
          </p:nvPr>
        </p:nvSpPr>
        <p:spPr>
          <a:xfrm>
            <a:off x="5325414" y="33521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6"/>
          </p:nvPr>
        </p:nvSpPr>
        <p:spPr>
          <a:xfrm>
            <a:off x="1475887" y="2961200"/>
            <a:ext cx="29670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7"/>
          </p:nvPr>
        </p:nvSpPr>
        <p:spPr>
          <a:xfrm>
            <a:off x="5325412" y="1212925"/>
            <a:ext cx="29670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8"/>
          </p:nvPr>
        </p:nvSpPr>
        <p:spPr>
          <a:xfrm>
            <a:off x="5325412" y="2961200"/>
            <a:ext cx="29670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161" name="Google Shape;161;p20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162" name="Google Shape;162;p20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64" name="Google Shape;164;p20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165" name="Google Shape;165;p20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917014" y="1437744"/>
            <a:ext cx="35328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2"/>
          </p:nvPr>
        </p:nvSpPr>
        <p:spPr>
          <a:xfrm>
            <a:off x="917138" y="2660907"/>
            <a:ext cx="35328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3"/>
          </p:nvPr>
        </p:nvSpPr>
        <p:spPr>
          <a:xfrm>
            <a:off x="916551" y="3884071"/>
            <a:ext cx="35340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4"/>
          </p:nvPr>
        </p:nvSpPr>
        <p:spPr>
          <a:xfrm>
            <a:off x="4693008" y="1437744"/>
            <a:ext cx="35328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5"/>
          </p:nvPr>
        </p:nvSpPr>
        <p:spPr>
          <a:xfrm>
            <a:off x="4693449" y="3884080"/>
            <a:ext cx="35340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6"/>
          </p:nvPr>
        </p:nvSpPr>
        <p:spPr>
          <a:xfrm>
            <a:off x="4693008" y="2660912"/>
            <a:ext cx="3532800" cy="7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7"/>
          </p:nvPr>
        </p:nvSpPr>
        <p:spPr>
          <a:xfrm>
            <a:off x="917014" y="1121975"/>
            <a:ext cx="35328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8"/>
          </p:nvPr>
        </p:nvSpPr>
        <p:spPr>
          <a:xfrm>
            <a:off x="917138" y="2345139"/>
            <a:ext cx="35328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9"/>
          </p:nvPr>
        </p:nvSpPr>
        <p:spPr>
          <a:xfrm>
            <a:off x="916551" y="3568302"/>
            <a:ext cx="35340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3"/>
          </p:nvPr>
        </p:nvSpPr>
        <p:spPr>
          <a:xfrm>
            <a:off x="4693008" y="1121975"/>
            <a:ext cx="35328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4"/>
          </p:nvPr>
        </p:nvSpPr>
        <p:spPr>
          <a:xfrm>
            <a:off x="4693645" y="3568307"/>
            <a:ext cx="35319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5"/>
          </p:nvPr>
        </p:nvSpPr>
        <p:spPr>
          <a:xfrm>
            <a:off x="4693440" y="2345141"/>
            <a:ext cx="35319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301057" y="2621500"/>
            <a:ext cx="475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01626" y="1680200"/>
            <a:ext cx="1253100" cy="91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 rot="10800000">
            <a:off x="8962800" y="562500"/>
            <a:ext cx="181200" cy="458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 hasCustomPrompt="1"/>
          </p:nvPr>
        </p:nvSpPr>
        <p:spPr>
          <a:xfrm>
            <a:off x="715100" y="570345"/>
            <a:ext cx="5282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715100" y="1415400"/>
            <a:ext cx="5282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43045"/>
            <a:ext cx="5282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282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315744"/>
            <a:ext cx="5282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282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/>
          <p:nvPr/>
        </p:nvSpPr>
        <p:spPr>
          <a:xfrm rot="10800000" flipH="1">
            <a:off x="-5750" y="562500"/>
            <a:ext cx="181200" cy="45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191" name="Google Shape;191;p22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192" name="Google Shape;192;p22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194" name="Google Shape;194;p22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195" name="Google Shape;195;p22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1_2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23"/>
          <p:cNvGrpSpPr/>
          <p:nvPr/>
        </p:nvGrpSpPr>
        <p:grpSpPr>
          <a:xfrm>
            <a:off x="-12" y="0"/>
            <a:ext cx="9144013" cy="5143500"/>
            <a:chOff x="-12" y="0"/>
            <a:chExt cx="9144013" cy="5143500"/>
          </a:xfrm>
        </p:grpSpPr>
        <p:grpSp>
          <p:nvGrpSpPr>
            <p:cNvPr id="200" name="Google Shape;200;p23"/>
            <p:cNvGrpSpPr/>
            <p:nvPr/>
          </p:nvGrpSpPr>
          <p:grpSpPr>
            <a:xfrm>
              <a:off x="-12" y="0"/>
              <a:ext cx="714013" cy="5143498"/>
              <a:chOff x="-12" y="0"/>
              <a:chExt cx="714013" cy="5143498"/>
            </a:xfrm>
          </p:grpSpPr>
          <p:sp>
            <p:nvSpPr>
              <p:cNvPr id="201" name="Google Shape;201;p23"/>
              <p:cNvSpPr/>
              <p:nvPr/>
            </p:nvSpPr>
            <p:spPr>
              <a:xfrm rot="-5400000" flipH="1">
                <a:off x="9075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rot="10800000" flipH="1">
                <a:off x="-12" y="26633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203" name="Google Shape;203;p23"/>
            <p:cNvGrpSpPr/>
            <p:nvPr/>
          </p:nvGrpSpPr>
          <p:grpSpPr>
            <a:xfrm>
              <a:off x="8611450" y="2324650"/>
              <a:ext cx="532550" cy="2818850"/>
              <a:chOff x="8611450" y="2324650"/>
              <a:chExt cx="532550" cy="2818850"/>
            </a:xfrm>
          </p:grpSpPr>
          <p:sp>
            <p:nvSpPr>
              <p:cNvPr id="204" name="Google Shape;204;p23"/>
              <p:cNvSpPr/>
              <p:nvPr/>
            </p:nvSpPr>
            <p:spPr>
              <a:xfrm>
                <a:off x="8611450" y="4429500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8863500" y="2324650"/>
                <a:ext cx="280500" cy="1916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_2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4"/>
          <p:cNvGrpSpPr/>
          <p:nvPr/>
        </p:nvGrpSpPr>
        <p:grpSpPr>
          <a:xfrm>
            <a:off x="0" y="-2"/>
            <a:ext cx="9143988" cy="5150300"/>
            <a:chOff x="0" y="-2"/>
            <a:chExt cx="9143988" cy="5150300"/>
          </a:xfrm>
        </p:grpSpPr>
        <p:grpSp>
          <p:nvGrpSpPr>
            <p:cNvPr id="209" name="Google Shape;209;p24"/>
            <p:cNvGrpSpPr/>
            <p:nvPr/>
          </p:nvGrpSpPr>
          <p:grpSpPr>
            <a:xfrm>
              <a:off x="0" y="4617748"/>
              <a:ext cx="2818850" cy="532550"/>
              <a:chOff x="0" y="4617748"/>
              <a:chExt cx="2818850" cy="532550"/>
            </a:xfrm>
          </p:grpSpPr>
          <p:sp>
            <p:nvSpPr>
              <p:cNvPr id="210" name="Google Shape;210;p24"/>
              <p:cNvSpPr/>
              <p:nvPr/>
            </p:nvSpPr>
            <p:spPr>
              <a:xfrm rot="5400000">
                <a:off x="90750" y="4526998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rot="5400000">
                <a:off x="1720250" y="4051698"/>
                <a:ext cx="2805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212" name="Google Shape;212;p24"/>
            <p:cNvGrpSpPr/>
            <p:nvPr/>
          </p:nvGrpSpPr>
          <p:grpSpPr>
            <a:xfrm>
              <a:off x="6663888" y="-2"/>
              <a:ext cx="2480100" cy="985202"/>
              <a:chOff x="6663888" y="-2"/>
              <a:chExt cx="2480100" cy="985202"/>
            </a:xfrm>
          </p:grpSpPr>
          <p:sp>
            <p:nvSpPr>
              <p:cNvPr id="213" name="Google Shape;213;p24"/>
              <p:cNvSpPr/>
              <p:nvPr/>
            </p:nvSpPr>
            <p:spPr>
              <a:xfrm rot="10800000">
                <a:off x="8863450" y="362400"/>
                <a:ext cx="280500" cy="622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 rot="-5400000" flipH="1">
                <a:off x="7813338" y="-1149452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1342355" y="3463170"/>
            <a:ext cx="301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17" name="Google Shape;217;p25"/>
          <p:cNvSpPr txBox="1">
            <a:spLocks noGrp="1"/>
          </p:cNvSpPr>
          <p:nvPr>
            <p:ph type="ctrTitle"/>
          </p:nvPr>
        </p:nvSpPr>
        <p:spPr>
          <a:xfrm>
            <a:off x="1342350" y="680800"/>
            <a:ext cx="30183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1"/>
          </p:nvPr>
        </p:nvSpPr>
        <p:spPr>
          <a:xfrm>
            <a:off x="1342419" y="1509517"/>
            <a:ext cx="30183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25"/>
          <p:cNvSpPr/>
          <p:nvPr/>
        </p:nvSpPr>
        <p:spPr>
          <a:xfrm rot="10800000" flipH="1">
            <a:off x="-5750" y="562500"/>
            <a:ext cx="181200" cy="45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0" y="0"/>
            <a:ext cx="9143950" cy="5150248"/>
            <a:chOff x="0" y="0"/>
            <a:chExt cx="9143950" cy="5150248"/>
          </a:xfrm>
        </p:grpSpPr>
        <p:grpSp>
          <p:nvGrpSpPr>
            <p:cNvPr id="222" name="Google Shape;222;p26"/>
            <p:cNvGrpSpPr/>
            <p:nvPr/>
          </p:nvGrpSpPr>
          <p:grpSpPr>
            <a:xfrm>
              <a:off x="8429950" y="0"/>
              <a:ext cx="714000" cy="2629893"/>
              <a:chOff x="8429950" y="0"/>
              <a:chExt cx="714000" cy="2629893"/>
            </a:xfrm>
          </p:grpSpPr>
          <p:sp>
            <p:nvSpPr>
              <p:cNvPr id="223" name="Google Shape;223;p26"/>
              <p:cNvSpPr/>
              <p:nvPr/>
            </p:nvSpPr>
            <p:spPr>
              <a:xfrm rot="-5400000">
                <a:off x="8520700" y="-90750"/>
                <a:ext cx="532500" cy="714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 rot="10800000">
                <a:off x="8861950" y="713193"/>
                <a:ext cx="2820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0" y="4092923"/>
              <a:ext cx="2480100" cy="1057325"/>
              <a:chOff x="0" y="4092923"/>
              <a:chExt cx="2480100" cy="1057325"/>
            </a:xfrm>
          </p:grpSpPr>
          <p:sp>
            <p:nvSpPr>
              <p:cNvPr id="226" name="Google Shape;226;p26"/>
              <p:cNvSpPr/>
              <p:nvPr/>
            </p:nvSpPr>
            <p:spPr>
              <a:xfrm rot="-5400000" flipH="1">
                <a:off x="1149450" y="3819598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0" y="4092923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-1912" y="-252"/>
            <a:ext cx="9145863" cy="5152508"/>
            <a:chOff x="-1912" y="-252"/>
            <a:chExt cx="9145863" cy="5152508"/>
          </a:xfrm>
        </p:grpSpPr>
        <p:grpSp>
          <p:nvGrpSpPr>
            <p:cNvPr id="230" name="Google Shape;230;p27"/>
            <p:cNvGrpSpPr/>
            <p:nvPr/>
          </p:nvGrpSpPr>
          <p:grpSpPr>
            <a:xfrm>
              <a:off x="6325100" y="4617748"/>
              <a:ext cx="2818850" cy="534508"/>
              <a:chOff x="6325100" y="4617748"/>
              <a:chExt cx="2818850" cy="534508"/>
            </a:xfrm>
          </p:grpSpPr>
          <p:sp>
            <p:nvSpPr>
              <p:cNvPr id="231" name="Google Shape;231;p27"/>
              <p:cNvSpPr/>
              <p:nvPr/>
            </p:nvSpPr>
            <p:spPr>
              <a:xfrm rot="-5400000" flipH="1">
                <a:off x="8520700" y="4526998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 rot="-5400000" flipH="1">
                <a:off x="7143200" y="4053656"/>
                <a:ext cx="280500" cy="191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233" name="Google Shape;233;p27"/>
            <p:cNvGrpSpPr/>
            <p:nvPr/>
          </p:nvGrpSpPr>
          <p:grpSpPr>
            <a:xfrm>
              <a:off x="-1912" y="-252"/>
              <a:ext cx="2480100" cy="985452"/>
              <a:chOff x="-1912" y="-252"/>
              <a:chExt cx="2480100" cy="985452"/>
            </a:xfrm>
          </p:grpSpPr>
          <p:sp>
            <p:nvSpPr>
              <p:cNvPr id="234" name="Google Shape;234;p27"/>
              <p:cNvSpPr/>
              <p:nvPr/>
            </p:nvSpPr>
            <p:spPr>
              <a:xfrm rot="10800000" flipH="1">
                <a:off x="0" y="362400"/>
                <a:ext cx="280500" cy="6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35" name="Google Shape;235;p27"/>
              <p:cNvSpPr/>
              <p:nvPr/>
            </p:nvSpPr>
            <p:spPr>
              <a:xfrm rot="-5400000" flipH="1">
                <a:off x="1147538" y="-1149702"/>
                <a:ext cx="181200" cy="2480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-1912" y="-252"/>
            <a:ext cx="9145863" cy="5152508"/>
            <a:chOff x="-1912" y="-252"/>
            <a:chExt cx="9145863" cy="5152508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6325100" y="4617748"/>
              <a:ext cx="2818850" cy="534508"/>
              <a:chOff x="6325100" y="4617748"/>
              <a:chExt cx="2818850" cy="534508"/>
            </a:xfrm>
          </p:grpSpPr>
          <p:sp>
            <p:nvSpPr>
              <p:cNvPr id="21" name="Google Shape;21;p4"/>
              <p:cNvSpPr/>
              <p:nvPr/>
            </p:nvSpPr>
            <p:spPr>
              <a:xfrm rot="-5400000" flipH="1">
                <a:off x="8520700" y="4526998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 rot="-5400000" flipH="1">
                <a:off x="7143200" y="4053656"/>
                <a:ext cx="280500" cy="191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23" name="Google Shape;23;p4"/>
            <p:cNvGrpSpPr/>
            <p:nvPr/>
          </p:nvGrpSpPr>
          <p:grpSpPr>
            <a:xfrm>
              <a:off x="-1912" y="-252"/>
              <a:ext cx="2480100" cy="985452"/>
              <a:chOff x="-1912" y="-252"/>
              <a:chExt cx="2480100" cy="985452"/>
            </a:xfrm>
          </p:grpSpPr>
          <p:sp>
            <p:nvSpPr>
              <p:cNvPr id="24" name="Google Shape;24;p4"/>
              <p:cNvSpPr/>
              <p:nvPr/>
            </p:nvSpPr>
            <p:spPr>
              <a:xfrm rot="10800000" flipH="1">
                <a:off x="0" y="362400"/>
                <a:ext cx="280500" cy="6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 rot="-5400000" flipH="1">
                <a:off x="1147538" y="-1149702"/>
                <a:ext cx="181200" cy="2480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0" y="-2"/>
            <a:ext cx="9143988" cy="5150300"/>
            <a:chOff x="0" y="-2"/>
            <a:chExt cx="9143988" cy="5150300"/>
          </a:xfrm>
        </p:grpSpPr>
        <p:grpSp>
          <p:nvGrpSpPr>
            <p:cNvPr id="28" name="Google Shape;28;p5"/>
            <p:cNvGrpSpPr/>
            <p:nvPr/>
          </p:nvGrpSpPr>
          <p:grpSpPr>
            <a:xfrm>
              <a:off x="0" y="4617748"/>
              <a:ext cx="2818850" cy="532550"/>
              <a:chOff x="0" y="4617748"/>
              <a:chExt cx="2818850" cy="532550"/>
            </a:xfrm>
          </p:grpSpPr>
          <p:sp>
            <p:nvSpPr>
              <p:cNvPr id="29" name="Google Shape;29;p5"/>
              <p:cNvSpPr/>
              <p:nvPr/>
            </p:nvSpPr>
            <p:spPr>
              <a:xfrm rot="5400000">
                <a:off x="90750" y="4526998"/>
                <a:ext cx="532500" cy="71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 rot="5400000">
                <a:off x="1720250" y="4051698"/>
                <a:ext cx="280500" cy="19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31" name="Google Shape;31;p5"/>
            <p:cNvGrpSpPr/>
            <p:nvPr/>
          </p:nvGrpSpPr>
          <p:grpSpPr>
            <a:xfrm>
              <a:off x="6663888" y="-2"/>
              <a:ext cx="2480100" cy="985202"/>
              <a:chOff x="6663888" y="-2"/>
              <a:chExt cx="2480100" cy="985202"/>
            </a:xfrm>
          </p:grpSpPr>
          <p:sp>
            <p:nvSpPr>
              <p:cNvPr id="32" name="Google Shape;32;p5"/>
              <p:cNvSpPr/>
              <p:nvPr/>
            </p:nvSpPr>
            <p:spPr>
              <a:xfrm rot="10800000">
                <a:off x="8863450" y="362400"/>
                <a:ext cx="280500" cy="622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-5400000" flipH="1">
                <a:off x="7813338" y="-1149452"/>
                <a:ext cx="181200" cy="24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97500" y="2267975"/>
            <a:ext cx="3122700" cy="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723775" y="2267975"/>
            <a:ext cx="3122700" cy="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297525" y="2631613"/>
            <a:ext cx="3122700" cy="16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723800" y="2631613"/>
            <a:ext cx="3122700" cy="16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"/>
          <p:cNvGrpSpPr/>
          <p:nvPr/>
        </p:nvGrpSpPr>
        <p:grpSpPr>
          <a:xfrm>
            <a:off x="-1912" y="-252"/>
            <a:ext cx="9145863" cy="5152508"/>
            <a:chOff x="-1912" y="-252"/>
            <a:chExt cx="9145863" cy="5152508"/>
          </a:xfrm>
        </p:grpSpPr>
        <p:grpSp>
          <p:nvGrpSpPr>
            <p:cNvPr id="41" name="Google Shape;41;p6"/>
            <p:cNvGrpSpPr/>
            <p:nvPr/>
          </p:nvGrpSpPr>
          <p:grpSpPr>
            <a:xfrm>
              <a:off x="6325100" y="4617748"/>
              <a:ext cx="2818850" cy="534508"/>
              <a:chOff x="6325100" y="4617748"/>
              <a:chExt cx="2818850" cy="534508"/>
            </a:xfrm>
          </p:grpSpPr>
          <p:sp>
            <p:nvSpPr>
              <p:cNvPr id="42" name="Google Shape;42;p6"/>
              <p:cNvSpPr/>
              <p:nvPr/>
            </p:nvSpPr>
            <p:spPr>
              <a:xfrm rot="-5400000" flipH="1">
                <a:off x="8520700" y="4526998"/>
                <a:ext cx="532500" cy="71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 rot="-5400000" flipH="1">
                <a:off x="7143200" y="4053656"/>
                <a:ext cx="280500" cy="191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  <p:grpSp>
          <p:nvGrpSpPr>
            <p:cNvPr id="44" name="Google Shape;44;p6"/>
            <p:cNvGrpSpPr/>
            <p:nvPr/>
          </p:nvGrpSpPr>
          <p:grpSpPr>
            <a:xfrm>
              <a:off x="-1912" y="-252"/>
              <a:ext cx="2480100" cy="985452"/>
              <a:chOff x="-1912" y="-252"/>
              <a:chExt cx="2480100" cy="985452"/>
            </a:xfrm>
          </p:grpSpPr>
          <p:sp>
            <p:nvSpPr>
              <p:cNvPr id="45" name="Google Shape;45;p6"/>
              <p:cNvSpPr/>
              <p:nvPr/>
            </p:nvSpPr>
            <p:spPr>
              <a:xfrm rot="10800000" flipH="1">
                <a:off x="0" y="362400"/>
                <a:ext cx="280500" cy="6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 rot="-5400000" flipH="1">
                <a:off x="1147538" y="-1149702"/>
                <a:ext cx="181200" cy="2480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hivo Light"/>
                  <a:ea typeface="Chivo Light"/>
                  <a:cs typeface="Chivo Light"/>
                  <a:sym typeface="Chivo Light"/>
                </a:endParaRPr>
              </a:p>
            </p:txBody>
          </p:sp>
        </p:grp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63150" y="446075"/>
            <a:ext cx="432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63150" y="1322457"/>
            <a:ext cx="43251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>
            <a:spLocks noGrp="1"/>
          </p:cNvSpPr>
          <p:nvPr>
            <p:ph type="pic" idx="2"/>
          </p:nvPr>
        </p:nvSpPr>
        <p:spPr>
          <a:xfrm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7"/>
          <p:cNvGrpSpPr/>
          <p:nvPr/>
        </p:nvGrpSpPr>
        <p:grpSpPr>
          <a:xfrm>
            <a:off x="-12" y="0"/>
            <a:ext cx="714013" cy="5143498"/>
            <a:chOff x="-12" y="0"/>
            <a:chExt cx="714013" cy="5143498"/>
          </a:xfrm>
        </p:grpSpPr>
        <p:sp>
          <p:nvSpPr>
            <p:cNvPr id="53" name="Google Shape;53;p7"/>
            <p:cNvSpPr/>
            <p:nvPr/>
          </p:nvSpPr>
          <p:spPr>
            <a:xfrm rot="-5400000" flipH="1">
              <a:off x="90750" y="-90750"/>
              <a:ext cx="532500" cy="71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 rot="10800000" flipH="1">
              <a:off x="-12" y="2663398"/>
              <a:ext cx="181200" cy="24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828300" y="1270000"/>
            <a:ext cx="5600100" cy="18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7" name="Google Shape;57;p8"/>
          <p:cNvSpPr/>
          <p:nvPr/>
        </p:nvSpPr>
        <p:spPr>
          <a:xfrm rot="-5400000">
            <a:off x="7807650" y="-1155150"/>
            <a:ext cx="181200" cy="24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 rot="-5400000">
            <a:off x="1135750" y="-1155150"/>
            <a:ext cx="181200" cy="24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sz="2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●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●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●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ctrTitle"/>
          </p:nvPr>
        </p:nvSpPr>
        <p:spPr>
          <a:xfrm>
            <a:off x="506175" y="903750"/>
            <a:ext cx="7679400" cy="1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highlight>
                  <a:srgbClr val="FFFFFF"/>
                </a:highlight>
              </a:rPr>
              <a:t>From Articles to Posts: </a:t>
            </a:r>
            <a:endParaRPr sz="30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dirty="0">
                <a:highlight>
                  <a:srgbClr val="FFFFFF"/>
                </a:highlight>
              </a:rPr>
              <a:t>Sentiment and News Frame Changes in the Transition to Instagram</a:t>
            </a:r>
            <a:endParaRPr sz="3500"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1"/>
          </p:nvPr>
        </p:nvSpPr>
        <p:spPr>
          <a:xfrm>
            <a:off x="506175" y="3135350"/>
            <a:ext cx="6250800" cy="1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Social Research and Public Policy</a:t>
            </a:r>
            <a:r>
              <a:rPr lang="en" dirty="0"/>
              <a:t> Capstone Project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Alex (Yeongseo) Chae </a:t>
            </a:r>
            <a:r>
              <a:rPr lang="en" dirty="0"/>
              <a:t>(yc4324)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Advisor: Professor </a:t>
            </a:r>
            <a:r>
              <a:rPr lang="en" sz="1400" dirty="0" err="1"/>
              <a:t>Minsu</a:t>
            </a:r>
            <a:r>
              <a:rPr lang="en" sz="1400" dirty="0"/>
              <a:t> Park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Convener: Professor Stephane </a:t>
            </a:r>
            <a:r>
              <a:rPr lang="en" sz="1400" dirty="0" err="1"/>
              <a:t>Helleringer</a:t>
            </a:r>
            <a:endParaRPr sz="1400" dirty="0"/>
          </a:p>
        </p:txBody>
      </p:sp>
      <p:grpSp>
        <p:nvGrpSpPr>
          <p:cNvPr id="242" name="Google Shape;242;p28"/>
          <p:cNvGrpSpPr/>
          <p:nvPr/>
        </p:nvGrpSpPr>
        <p:grpSpPr>
          <a:xfrm>
            <a:off x="8495956" y="741200"/>
            <a:ext cx="648359" cy="3661099"/>
            <a:chOff x="8154900" y="741200"/>
            <a:chExt cx="989106" cy="3661099"/>
          </a:xfrm>
        </p:grpSpPr>
        <p:sp>
          <p:nvSpPr>
            <p:cNvPr id="243" name="Google Shape;243;p28"/>
            <p:cNvSpPr/>
            <p:nvPr/>
          </p:nvSpPr>
          <p:spPr>
            <a:xfrm>
              <a:off x="8154900" y="1656475"/>
              <a:ext cx="989105" cy="915267"/>
            </a:xfrm>
            <a:custGeom>
              <a:avLst/>
              <a:gdLst/>
              <a:ahLst/>
              <a:cxnLst/>
              <a:rect l="l" t="t" r="r" b="b"/>
              <a:pathLst>
                <a:path w="953354" h="837773" extrusionOk="0">
                  <a:moveTo>
                    <a:pt x="0" y="0"/>
                  </a:moveTo>
                  <a:lnTo>
                    <a:pt x="953354" y="0"/>
                  </a:lnTo>
                  <a:lnTo>
                    <a:pt x="953354" y="837774"/>
                  </a:lnTo>
                  <a:lnTo>
                    <a:pt x="0" y="8377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154900" y="741200"/>
              <a:ext cx="988849" cy="915267"/>
            </a:xfrm>
            <a:custGeom>
              <a:avLst/>
              <a:gdLst/>
              <a:ahLst/>
              <a:cxnLst/>
              <a:rect l="l" t="t" r="r" b="b"/>
              <a:pathLst>
                <a:path w="2028409" h="837773" extrusionOk="0">
                  <a:moveTo>
                    <a:pt x="0" y="0"/>
                  </a:moveTo>
                  <a:lnTo>
                    <a:pt x="2028410" y="0"/>
                  </a:lnTo>
                  <a:lnTo>
                    <a:pt x="2028410" y="837774"/>
                  </a:lnTo>
                  <a:lnTo>
                    <a:pt x="0" y="837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8154900" y="2571754"/>
              <a:ext cx="989106" cy="915268"/>
            </a:xfrm>
            <a:custGeom>
              <a:avLst/>
              <a:gdLst/>
              <a:ahLst/>
              <a:cxnLst/>
              <a:rect l="l" t="t" r="r" b="b"/>
              <a:pathLst>
                <a:path w="953355" h="837774" extrusionOk="0">
                  <a:moveTo>
                    <a:pt x="0" y="0"/>
                  </a:moveTo>
                  <a:lnTo>
                    <a:pt x="953355" y="0"/>
                  </a:lnTo>
                  <a:lnTo>
                    <a:pt x="953355" y="837775"/>
                  </a:lnTo>
                  <a:lnTo>
                    <a:pt x="0" y="8377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8154900" y="3487030"/>
              <a:ext cx="989105" cy="915268"/>
            </a:xfrm>
            <a:custGeom>
              <a:avLst/>
              <a:gdLst/>
              <a:ahLst/>
              <a:cxnLst/>
              <a:rect l="l" t="t" r="r" b="b"/>
              <a:pathLst>
                <a:path w="953354" h="837774" extrusionOk="0">
                  <a:moveTo>
                    <a:pt x="0" y="0"/>
                  </a:moveTo>
                  <a:lnTo>
                    <a:pt x="953354" y="0"/>
                  </a:lnTo>
                  <a:lnTo>
                    <a:pt x="953354" y="837775"/>
                  </a:lnTo>
                  <a:lnTo>
                    <a:pt x="0" y="8377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450" y="1150875"/>
            <a:ext cx="37052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720000" y="363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 drastic changes in headlines</a:t>
            </a:r>
            <a:endParaRPr sz="3000"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50875"/>
            <a:ext cx="441007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300" y="1833225"/>
            <a:ext cx="3124825" cy="13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175" y="2058950"/>
            <a:ext cx="3124825" cy="13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1456075" y="2441900"/>
            <a:ext cx="10791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Edit distance</a:t>
            </a:r>
            <a:endParaRPr sz="13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2892852" y="2002549"/>
            <a:ext cx="1667435" cy="145140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Similarity of text embedding using LLM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0:</a:t>
            </a:r>
            <a:r>
              <a:rPr lang="ko-KR" alt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Entirely different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1: Identical</a:t>
            </a:r>
            <a:endParaRPr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5487752" y="2097949"/>
            <a:ext cx="1586400" cy="1260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VADER </a:t>
            </a:r>
            <a:r>
              <a:rPr lang="en" sz="10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(Valence Aware Dictionary and </a:t>
            </a:r>
            <a:r>
              <a:rPr lang="en" sz="1000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sEntiment</a:t>
            </a:r>
            <a:r>
              <a:rPr lang="en" sz="10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Reasoner)</a:t>
            </a:r>
            <a:endParaRPr sz="10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-1: Negative</a:t>
            </a:r>
            <a:endParaRPr sz="13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+1: Positive</a:t>
            </a:r>
            <a:endParaRPr sz="13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450" y="1150875"/>
            <a:ext cx="37052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>
            <a:spLocks noGrp="1"/>
          </p:cNvSpPr>
          <p:nvPr>
            <p:ph type="title"/>
          </p:nvPr>
        </p:nvSpPr>
        <p:spPr>
          <a:xfrm>
            <a:off x="720000" y="363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 drastic changes in headlines</a:t>
            </a:r>
            <a:endParaRPr sz="3000"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50875"/>
            <a:ext cx="44100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/>
          <p:nvPr/>
        </p:nvSpPr>
        <p:spPr>
          <a:xfrm>
            <a:off x="1997000" y="3448300"/>
            <a:ext cx="1741500" cy="4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 similarity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5782050" y="1253925"/>
            <a:ext cx="1056600" cy="77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Low sentiment difference</a:t>
            </a:r>
            <a:endParaRPr sz="1200"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720000" y="363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Similar sentiment distribution</a:t>
            </a:r>
            <a:endParaRPr sz="3000"/>
          </a:p>
        </p:txBody>
      </p:sp>
      <p:pic>
        <p:nvPicPr>
          <p:cNvPr id="363" name="Google Shape;363;p39"/>
          <p:cNvPicPr preferRelativeResize="0"/>
          <p:nvPr/>
        </p:nvPicPr>
        <p:blipFill rotWithShape="1">
          <a:blip r:embed="rId3">
            <a:alphaModFix/>
          </a:blip>
          <a:srcRect t="10055"/>
          <a:stretch/>
        </p:blipFill>
        <p:spPr>
          <a:xfrm>
            <a:off x="2347638" y="1206500"/>
            <a:ext cx="4448725" cy="29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/>
          <p:nvPr/>
        </p:nvSpPr>
        <p:spPr>
          <a:xfrm>
            <a:off x="2943625" y="4305475"/>
            <a:ext cx="392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* Consistent results when each news organizations were observed separately</a:t>
            </a:r>
            <a:endParaRPr sz="11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3324282" y="1541725"/>
            <a:ext cx="475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MODIFICATION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title" idx="2"/>
          </p:nvPr>
        </p:nvSpPr>
        <p:spPr>
          <a:xfrm>
            <a:off x="6824851" y="600425"/>
            <a:ext cx="1253100" cy="91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4" y="1998208"/>
            <a:ext cx="1399047" cy="2617668"/>
          </a:xfrm>
          <a:custGeom>
            <a:avLst/>
            <a:gdLst/>
            <a:ahLst/>
            <a:cxnLst/>
            <a:rect l="l" t="t" r="r" b="b"/>
            <a:pathLst>
              <a:path w="953354" h="1783760" extrusionOk="0">
                <a:moveTo>
                  <a:pt x="0" y="0"/>
                </a:moveTo>
                <a:lnTo>
                  <a:pt x="953354" y="0"/>
                </a:lnTo>
                <a:lnTo>
                  <a:pt x="953354" y="1783760"/>
                </a:lnTo>
                <a:lnTo>
                  <a:pt x="0" y="17837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1399708" y="4481673"/>
            <a:ext cx="4094" cy="52062"/>
          </a:xfrm>
          <a:custGeom>
            <a:avLst/>
            <a:gdLst/>
            <a:ahLst/>
            <a:cxnLst/>
            <a:rect l="l" t="t" r="r" b="b"/>
            <a:pathLst>
              <a:path w="2790" h="35477" extrusionOk="0">
                <a:moveTo>
                  <a:pt x="334" y="-19"/>
                </a:moveTo>
                <a:lnTo>
                  <a:pt x="334" y="35458"/>
                </a:lnTo>
                <a:lnTo>
                  <a:pt x="1220" y="32085"/>
                </a:lnTo>
                <a:cubicBezTo>
                  <a:pt x="4031" y="21522"/>
                  <a:pt x="3724" y="10373"/>
                  <a:pt x="334" y="-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-5750" y="541900"/>
            <a:ext cx="1403814" cy="1275511"/>
          </a:xfrm>
          <a:custGeom>
            <a:avLst/>
            <a:gdLst/>
            <a:ahLst/>
            <a:cxnLst/>
            <a:rect l="l" t="t" r="r" b="b"/>
            <a:pathLst>
              <a:path w="953354" h="837774" extrusionOk="0">
                <a:moveTo>
                  <a:pt x="0" y="0"/>
                </a:moveTo>
                <a:lnTo>
                  <a:pt x="953355" y="0"/>
                </a:lnTo>
                <a:lnTo>
                  <a:pt x="95335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1583728" y="3455380"/>
            <a:ext cx="1322781" cy="1162409"/>
          </a:xfrm>
          <a:custGeom>
            <a:avLst/>
            <a:gdLst/>
            <a:ahLst/>
            <a:cxnLst/>
            <a:rect l="l" t="t" r="r" b="b"/>
            <a:pathLst>
              <a:path w="953356" h="837772" extrusionOk="0">
                <a:moveTo>
                  <a:pt x="953357" y="274275"/>
                </a:moveTo>
                <a:lnTo>
                  <a:pt x="953357" y="0"/>
                </a:lnTo>
                <a:lnTo>
                  <a:pt x="0" y="0"/>
                </a:lnTo>
                <a:lnTo>
                  <a:pt x="0" y="837773"/>
                </a:lnTo>
                <a:lnTo>
                  <a:pt x="953201" y="837773"/>
                </a:lnTo>
                <a:lnTo>
                  <a:pt x="953201" y="274275"/>
                </a:lnTo>
                <a:lnTo>
                  <a:pt x="953357" y="274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0"/>
          <p:cNvSpPr/>
          <p:nvPr/>
        </p:nvSpPr>
        <p:spPr>
          <a:xfrm rot="-5400000">
            <a:off x="870665" y="1241702"/>
            <a:ext cx="2738808" cy="1321588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3357275" y="3455375"/>
            <a:ext cx="4687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RQ 2.</a:t>
            </a:r>
            <a:r>
              <a:rPr lang="en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do </a:t>
            </a:r>
            <a:r>
              <a:rPr lang="en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</a:t>
            </a:r>
            <a:r>
              <a:rPr lang="en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news article change when an online news article is modified into an Instagram post?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sentiment distribution</a:t>
            </a:r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" y="1371525"/>
            <a:ext cx="4094750" cy="26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4739125" y="1825200"/>
            <a:ext cx="42822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Article: Bimodal distribution 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○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Very positive OR Very negative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Posts: Uniform distribution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1005650" y="4137850"/>
            <a:ext cx="1382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Mean: 0.10</a:t>
            </a:r>
            <a:endParaRPr sz="1200"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2624625" y="4137850"/>
            <a:ext cx="1382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Mean: -0.03</a:t>
            </a:r>
            <a:endParaRPr sz="1200"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1544200" y="2124750"/>
            <a:ext cx="162600" cy="1623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3234675" y="2496638"/>
            <a:ext cx="162600" cy="1623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720000" y="4546450"/>
            <a:ext cx="392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* Consistent results when each news organizations were observed separately</a:t>
            </a:r>
            <a:endParaRPr sz="11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Sentiment neutralization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600" y="3562350"/>
            <a:ext cx="3093400" cy="17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0" y="1185500"/>
            <a:ext cx="4716224" cy="25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5284775" y="1151300"/>
            <a:ext cx="3609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“</a:t>
            </a:r>
            <a:r>
              <a:rPr lang="en" sz="1500" b="1">
                <a:solidFill>
                  <a:schemeClr val="dk1"/>
                </a:solidFill>
                <a:highlight>
                  <a:srgbClr val="FFF2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Toning down</a:t>
            </a: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”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sentiment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highlight>
                  <a:srgbClr val="F4CC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“</a:t>
            </a:r>
            <a:r>
              <a:rPr lang="en" sz="1500" b="1">
                <a:solidFill>
                  <a:schemeClr val="dk1"/>
                </a:solidFill>
                <a:highlight>
                  <a:srgbClr val="F4CC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Neutralization</a:t>
            </a:r>
            <a:r>
              <a:rPr lang="en" sz="1500">
                <a:solidFill>
                  <a:schemeClr val="dk1"/>
                </a:solidFill>
                <a:highlight>
                  <a:srgbClr val="F4CCCC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”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sentiment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More retention of negative sentiment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1683525" y="1661850"/>
            <a:ext cx="1240800" cy="267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“Toning down”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0" name="Google Shape;400;p42"/>
          <p:cNvSpPr/>
          <p:nvPr/>
        </p:nvSpPr>
        <p:spPr>
          <a:xfrm>
            <a:off x="2002463" y="3197500"/>
            <a:ext cx="1240800" cy="323700"/>
          </a:xfrm>
          <a:prstGeom prst="wedgeRoundRectCallout">
            <a:avLst>
              <a:gd name="adj1" fmla="val -32517"/>
              <a:gd name="adj2" fmla="val -81790"/>
              <a:gd name="adj3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“Toning down”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2924325" y="2011600"/>
            <a:ext cx="1240800" cy="267300"/>
          </a:xfrm>
          <a:prstGeom prst="wedgeRoundRectCallout">
            <a:avLst>
              <a:gd name="adj1" fmla="val 24047"/>
              <a:gd name="adj2" fmla="val 118865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Neutralization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2716775" y="2769125"/>
            <a:ext cx="1240800" cy="267300"/>
          </a:xfrm>
          <a:prstGeom prst="wedgeRoundRectCallout">
            <a:avLst>
              <a:gd name="adj1" fmla="val 49196"/>
              <a:gd name="adj2" fmla="val -112411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Neutralization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87600" y="1983400"/>
            <a:ext cx="731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]</a:t>
            </a:r>
            <a:endParaRPr sz="2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720000" y="2114650"/>
            <a:ext cx="1799400" cy="267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 Positive -&gt; Negative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87600" y="2796875"/>
            <a:ext cx="7314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]</a:t>
            </a:r>
            <a:endParaRPr sz="11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663425" y="2865550"/>
            <a:ext cx="1799400" cy="267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 Negative → Positive</a:t>
            </a:r>
            <a:endParaRPr sz="1100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4888075" y="2919700"/>
            <a:ext cx="18408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alanquin"/>
                <a:ea typeface="Palanquin"/>
                <a:cs typeface="Palanquin"/>
                <a:sym typeface="Palanquin"/>
              </a:rPr>
              <a:t>Extremely Positive: (0.525. 1]</a:t>
            </a:r>
            <a:endParaRPr sz="800">
              <a:solidFill>
                <a:srgbClr val="434343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alanquin"/>
                <a:ea typeface="Palanquin"/>
                <a:cs typeface="Palanquin"/>
                <a:sym typeface="Palanquin"/>
              </a:rPr>
              <a:t>Positive: (0.05, 0.525]</a:t>
            </a:r>
            <a:endParaRPr sz="800">
              <a:solidFill>
                <a:srgbClr val="434343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alanquin"/>
                <a:ea typeface="Palanquin"/>
                <a:cs typeface="Palanquin"/>
                <a:sym typeface="Palanquin"/>
              </a:rPr>
              <a:t>Neutral: (-0.05, 0.05]</a:t>
            </a:r>
            <a:endParaRPr sz="800">
              <a:solidFill>
                <a:srgbClr val="434343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alanquin"/>
                <a:ea typeface="Palanquin"/>
                <a:cs typeface="Palanquin"/>
                <a:sym typeface="Palanquin"/>
              </a:rPr>
              <a:t>Negative: (-0.525, 0.05]</a:t>
            </a:r>
            <a:endParaRPr sz="800">
              <a:solidFill>
                <a:srgbClr val="434343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Palanquin"/>
                <a:ea typeface="Palanquin"/>
                <a:cs typeface="Palanquin"/>
                <a:sym typeface="Palanquin"/>
              </a:rPr>
              <a:t>Extremely Negative: [-1. 0.525]</a:t>
            </a:r>
            <a:endParaRPr sz="800">
              <a:solidFill>
                <a:srgbClr val="434343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627900" y="4026638"/>
            <a:ext cx="7888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Unlike the common perception that social media is polarizing, I find that  </a:t>
            </a:r>
            <a:r>
              <a:rPr lang="en" sz="18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social media content has less intense emotions</a:t>
            </a:r>
            <a:r>
              <a:rPr lang="en" sz="18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than news articles. </a:t>
            </a:r>
            <a:endParaRPr sz="18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399" grpId="1" animBg="1"/>
      <p:bldP spid="400" grpId="0" animBg="1"/>
      <p:bldP spid="400" grpId="1" animBg="1"/>
      <p:bldP spid="401" grpId="0" animBg="1"/>
      <p:bldP spid="401" grpId="1" animBg="1"/>
      <p:bldP spid="402" grpId="0" animBg="1"/>
      <p:bldP spid="402" grpId="1" animBg="1"/>
      <p:bldP spid="404" grpId="0" animBg="1"/>
      <p:bldP spid="404" grpId="1" animBg="1"/>
      <p:bldP spid="406" grpId="0" animBg="1"/>
      <p:bldP spid="40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>
            <a:spLocks noGrp="1"/>
          </p:cNvSpPr>
          <p:nvPr>
            <p:ph type="title"/>
          </p:nvPr>
        </p:nvSpPr>
        <p:spPr>
          <a:xfrm>
            <a:off x="3312682" y="2226750"/>
            <a:ext cx="475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</a:t>
            </a:r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title" idx="2"/>
          </p:nvPr>
        </p:nvSpPr>
        <p:spPr>
          <a:xfrm>
            <a:off x="6813251" y="1285450"/>
            <a:ext cx="1253100" cy="91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4" y="1998208"/>
            <a:ext cx="1399047" cy="2617668"/>
          </a:xfrm>
          <a:custGeom>
            <a:avLst/>
            <a:gdLst/>
            <a:ahLst/>
            <a:cxnLst/>
            <a:rect l="l" t="t" r="r" b="b"/>
            <a:pathLst>
              <a:path w="953354" h="1783760" extrusionOk="0">
                <a:moveTo>
                  <a:pt x="0" y="0"/>
                </a:moveTo>
                <a:lnTo>
                  <a:pt x="953354" y="0"/>
                </a:lnTo>
                <a:lnTo>
                  <a:pt x="953354" y="1783760"/>
                </a:lnTo>
                <a:lnTo>
                  <a:pt x="0" y="17837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3"/>
          <p:cNvSpPr/>
          <p:nvPr/>
        </p:nvSpPr>
        <p:spPr>
          <a:xfrm>
            <a:off x="1399708" y="4481673"/>
            <a:ext cx="4094" cy="52062"/>
          </a:xfrm>
          <a:custGeom>
            <a:avLst/>
            <a:gdLst/>
            <a:ahLst/>
            <a:cxnLst/>
            <a:rect l="l" t="t" r="r" b="b"/>
            <a:pathLst>
              <a:path w="2790" h="35477" extrusionOk="0">
                <a:moveTo>
                  <a:pt x="334" y="-19"/>
                </a:moveTo>
                <a:lnTo>
                  <a:pt x="334" y="35458"/>
                </a:lnTo>
                <a:lnTo>
                  <a:pt x="1220" y="32085"/>
                </a:lnTo>
                <a:cubicBezTo>
                  <a:pt x="4031" y="21522"/>
                  <a:pt x="3724" y="10373"/>
                  <a:pt x="334" y="-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-5750" y="541900"/>
            <a:ext cx="1403814" cy="1275511"/>
          </a:xfrm>
          <a:custGeom>
            <a:avLst/>
            <a:gdLst/>
            <a:ahLst/>
            <a:cxnLst/>
            <a:rect l="l" t="t" r="r" b="b"/>
            <a:pathLst>
              <a:path w="953354" h="837774" extrusionOk="0">
                <a:moveTo>
                  <a:pt x="0" y="0"/>
                </a:moveTo>
                <a:lnTo>
                  <a:pt x="953355" y="0"/>
                </a:lnTo>
                <a:lnTo>
                  <a:pt x="95335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3"/>
          <p:cNvSpPr/>
          <p:nvPr/>
        </p:nvSpPr>
        <p:spPr>
          <a:xfrm>
            <a:off x="1583728" y="3455380"/>
            <a:ext cx="1322781" cy="1162409"/>
          </a:xfrm>
          <a:custGeom>
            <a:avLst/>
            <a:gdLst/>
            <a:ahLst/>
            <a:cxnLst/>
            <a:rect l="l" t="t" r="r" b="b"/>
            <a:pathLst>
              <a:path w="953356" h="837772" extrusionOk="0">
                <a:moveTo>
                  <a:pt x="953357" y="274275"/>
                </a:moveTo>
                <a:lnTo>
                  <a:pt x="953357" y="0"/>
                </a:lnTo>
                <a:lnTo>
                  <a:pt x="0" y="0"/>
                </a:lnTo>
                <a:lnTo>
                  <a:pt x="0" y="837773"/>
                </a:lnTo>
                <a:lnTo>
                  <a:pt x="953201" y="837773"/>
                </a:lnTo>
                <a:lnTo>
                  <a:pt x="953201" y="274275"/>
                </a:lnTo>
                <a:lnTo>
                  <a:pt x="953357" y="274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3"/>
          <p:cNvSpPr/>
          <p:nvPr/>
        </p:nvSpPr>
        <p:spPr>
          <a:xfrm rot="-5400000">
            <a:off x="870665" y="1241702"/>
            <a:ext cx="2738808" cy="1321588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>
            <a:spLocks noGrp="1"/>
          </p:cNvSpPr>
          <p:nvPr>
            <p:ph type="title" idx="4294967295"/>
          </p:nvPr>
        </p:nvSpPr>
        <p:spPr>
          <a:xfrm>
            <a:off x="763150" y="446075"/>
            <a:ext cx="432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Frames</a:t>
            </a:r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763150" y="1197850"/>
            <a:ext cx="794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News articles have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core information + frames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to convey, interpret information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28" name="Google Shape;428;p44"/>
          <p:cNvSpPr/>
          <p:nvPr/>
        </p:nvSpPr>
        <p:spPr>
          <a:xfrm>
            <a:off x="815351" y="2209500"/>
            <a:ext cx="2008200" cy="10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"/>
                <a:ea typeface="Instrument Sans"/>
                <a:cs typeface="Instrument Sans"/>
                <a:sym typeface="Instrument Sans"/>
              </a:rPr>
              <a:t>“</a:t>
            </a: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Human face</a:t>
            </a:r>
            <a:r>
              <a:rPr lang="en" sz="1200">
                <a:latin typeface="Instrument Sans"/>
                <a:ea typeface="Instrument Sans"/>
                <a:cs typeface="Instrument Sans"/>
                <a:sym typeface="Instrument Sans"/>
              </a:rPr>
              <a:t>” to an issue</a:t>
            </a:r>
            <a:endParaRPr sz="12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strument Sans"/>
                <a:ea typeface="Instrument Sans"/>
                <a:cs typeface="Instrument Sans"/>
                <a:sym typeface="Instrument Sans"/>
              </a:rPr>
              <a:t>Emphasize how individuals are affected</a:t>
            </a:r>
            <a:endParaRPr sz="12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815350" y="3595694"/>
            <a:ext cx="2008200" cy="10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Disagreement</a:t>
            </a: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between individuals, groups, governments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6324950" y="2991647"/>
            <a:ext cx="2001600" cy="10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Economic, financial </a:t>
            </a:r>
            <a:endParaRPr sz="1200" b="1">
              <a:solidFill>
                <a:schemeClr val="l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consequences of an event 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3570151" y="3595694"/>
            <a:ext cx="2008200" cy="10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Indirect references to </a:t>
            </a: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moral</a:t>
            </a: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responsibility,  </a:t>
            </a: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religious</a:t>
            </a: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tenets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818340" y="1821800"/>
            <a:ext cx="2001735" cy="387470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INTEREST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4"/>
          <p:cNvSpPr/>
          <p:nvPr/>
        </p:nvSpPr>
        <p:spPr>
          <a:xfrm>
            <a:off x="817356" y="3346475"/>
            <a:ext cx="2001735" cy="387470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4"/>
          <p:cNvSpPr/>
          <p:nvPr/>
        </p:nvSpPr>
        <p:spPr>
          <a:xfrm>
            <a:off x="3572157" y="3346475"/>
            <a:ext cx="2001735" cy="387470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4"/>
          <p:cNvSpPr/>
          <p:nvPr/>
        </p:nvSpPr>
        <p:spPr>
          <a:xfrm>
            <a:off x="6326925" y="2397913"/>
            <a:ext cx="2001735" cy="676503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 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CONSEQUENCES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4"/>
          <p:cNvSpPr/>
          <p:nvPr/>
        </p:nvSpPr>
        <p:spPr>
          <a:xfrm>
            <a:off x="6277125" y="4179900"/>
            <a:ext cx="2008200" cy="8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3561601" y="2209500"/>
            <a:ext cx="2008200" cy="101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Attribute </a:t>
            </a:r>
            <a:r>
              <a:rPr lang="en" sz="1200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responsibility</a:t>
            </a: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what happened to an individual/group/ government</a:t>
            </a:r>
            <a:endParaRPr sz="12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3565667" y="1821800"/>
            <a:ext cx="2001735" cy="387470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RESPONSIBILITY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3132350" y="603275"/>
            <a:ext cx="519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Aspects of reality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that are the most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salient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in a text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6291075" y="4332150"/>
            <a:ext cx="2853000" cy="8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45" name="Google Shape;445;p45"/>
          <p:cNvSpPr/>
          <p:nvPr/>
        </p:nvSpPr>
        <p:spPr>
          <a:xfrm>
            <a:off x="5086363" y="1445625"/>
            <a:ext cx="3195000" cy="345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Instrument Sans"/>
                <a:ea typeface="Instrument Sans"/>
                <a:cs typeface="Instrument Sans"/>
                <a:sym typeface="Instrument Sans"/>
              </a:rPr>
              <a:t>Yes/No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answers to 20 questions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Human validation of output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(Agreement 81.3%)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If there is a </a:t>
            </a:r>
            <a:r>
              <a:rPr lang="en" i="1">
                <a:latin typeface="Instrument Sans"/>
                <a:ea typeface="Instrument Sans"/>
                <a:cs typeface="Instrument Sans"/>
                <a:sym typeface="Instrument Sans"/>
              </a:rPr>
              <a:t>Yes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to at least 1 of the questions for each frame, then the frame is deemed to be present in the text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46" name="Google Shape;446;p45"/>
          <p:cNvSpPr/>
          <p:nvPr/>
        </p:nvSpPr>
        <p:spPr>
          <a:xfrm>
            <a:off x="838038" y="1445625"/>
            <a:ext cx="3195000" cy="345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3-5 </a:t>
            </a:r>
            <a:r>
              <a:rPr lang="en" sz="1500" i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Yes/No 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questions to test each frame </a:t>
            </a:r>
            <a:r>
              <a:rPr lang="en" sz="13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(total 20 questions)</a:t>
            </a:r>
            <a:endParaRPr sz="13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1. Does the story provide a human example or “human face” on the issue?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2. Does the story refer to winners and losers?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(Semetko &amp; Valkenburg, 2000)</a:t>
            </a:r>
            <a:endParaRPr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2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47" name="Google Shape;447;p45"/>
          <p:cNvSpPr txBox="1">
            <a:spLocks noGrp="1"/>
          </p:cNvSpPr>
          <p:nvPr>
            <p:ph type="title" idx="4294967295"/>
          </p:nvPr>
        </p:nvSpPr>
        <p:spPr>
          <a:xfrm>
            <a:off x="763150" y="446075"/>
            <a:ext cx="717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Detection of Frames</a:t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 rotWithShape="1">
          <a:blip r:embed="rId3">
            <a:alphaModFix/>
          </a:blip>
          <a:srcRect l="11304" t="21447" r="10085" b="23431"/>
          <a:stretch/>
        </p:blipFill>
        <p:spPr>
          <a:xfrm>
            <a:off x="6042200" y="1141850"/>
            <a:ext cx="1388100" cy="81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 rotWithShape="1">
          <a:blip r:embed="rId4">
            <a:alphaModFix/>
          </a:blip>
          <a:srcRect t="12388"/>
          <a:stretch/>
        </p:blipFill>
        <p:spPr>
          <a:xfrm>
            <a:off x="1843688" y="1141850"/>
            <a:ext cx="1183725" cy="10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720000" y="375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% of Articles &amp; Posts with Each Frame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75" y="1038788"/>
            <a:ext cx="5371924" cy="3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6"/>
          <p:cNvSpPr txBox="1"/>
          <p:nvPr/>
        </p:nvSpPr>
        <p:spPr>
          <a:xfrm>
            <a:off x="6170100" y="1768900"/>
            <a:ext cx="27234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Frames disappear when an article is shortened to a post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This shortening is not summarization, but a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selection of information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at the expense of others 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57" name="Google Shape;457;p46"/>
          <p:cNvSpPr/>
          <p:nvPr/>
        </p:nvSpPr>
        <p:spPr>
          <a:xfrm>
            <a:off x="986900" y="3449500"/>
            <a:ext cx="1544100" cy="572700"/>
          </a:xfrm>
          <a:prstGeom prst="wedgeRoundRectCallout">
            <a:avLst>
              <a:gd name="adj1" fmla="val -25937"/>
              <a:gd name="adj2" fmla="val 72285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Most common in social media news</a:t>
            </a:r>
            <a:endParaRPr dirty="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58" name="Google Shape;458;p46"/>
          <p:cNvSpPr/>
          <p:nvPr/>
        </p:nvSpPr>
        <p:spPr>
          <a:xfrm>
            <a:off x="3562650" y="1112600"/>
            <a:ext cx="2018700" cy="743100"/>
          </a:xfrm>
          <a:prstGeom prst="wedgeRoundRectCallout">
            <a:avLst>
              <a:gd name="adj1" fmla="val -18494"/>
              <a:gd name="adj2" fmla="val 7755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Common in articles 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→ Social media prefer stories with less conflict?</a:t>
            </a:r>
            <a:endParaRPr sz="1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796125" y="4818400"/>
            <a:ext cx="5101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* Consistent results when each news organizations were observed separately</a:t>
            </a:r>
            <a:endParaRPr sz="1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/>
      <p:bldP spid="4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2171175" y="1690925"/>
            <a:ext cx="55842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Char char="❖"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                                                          read news on social media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Char char="❖"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TikTok, Instagram news readers ↑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2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1097550" y="1110200"/>
            <a:ext cx="755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Social media as a news source</a:t>
            </a:r>
            <a:r>
              <a:rPr lang="en" sz="17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especially for young adults</a:t>
            </a:r>
            <a:endParaRPr sz="17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629725" y="1556600"/>
            <a:ext cx="24732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42%</a:t>
            </a: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adults 18-29 (US)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63%</a:t>
            </a: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adults 16-24 (UK)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758550" y="3103625"/>
            <a:ext cx="20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Platform-parting</a:t>
            </a:r>
            <a:r>
              <a:rPr lang="en" sz="17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endParaRPr sz="17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00" y="1472975"/>
            <a:ext cx="867000" cy="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2724600" y="3103625"/>
            <a:ext cx="569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Republishing a news story across multiple platforms to maximize audience reach</a:t>
            </a:r>
            <a:endParaRPr sz="8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00" y="3621250"/>
            <a:ext cx="867000" cy="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2261600" y="3872163"/>
            <a:ext cx="623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Char char="❖"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News is adapted to fit the requirements of social media 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Char char="❖"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Popularity ranking &amp; Content moderation 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2514300" y="4803425"/>
            <a:ext cx="6829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 i="1">
                <a:solidFill>
                  <a:schemeClr val="dk1"/>
                </a:solidFill>
              </a:rPr>
              <a:t>Shearer, E. (2021, January). More than eight-in-ten Americans get news from digital devices.</a:t>
            </a:r>
            <a:endParaRPr sz="45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 i="1">
                <a:solidFill>
                  <a:schemeClr val="dk1"/>
                </a:solidFill>
              </a:rPr>
              <a:t>Ofcom. (2023, July). News consumption in the UK: 2023. Author. Retrieved 2024- 04-17, from https://www.ofcom.org.uk/__data/assets/pdf_file/0024/264651/news-consumption-2023.pdf</a:t>
            </a:r>
            <a:endParaRPr sz="4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dk1"/>
                </a:solidFill>
              </a:rPr>
              <a:t>Hanusch, F. (2017). Web analytics and the functional differentiation of journalism cultures: individual, organizational and platform-specific influences on newswork. </a:t>
            </a:r>
            <a:r>
              <a:rPr lang="en" sz="450" i="1">
                <a:solidFill>
                  <a:schemeClr val="dk1"/>
                </a:solidFill>
              </a:rPr>
              <a:t>Information, Communication and Society, 20 (10),</a:t>
            </a:r>
            <a:r>
              <a:rPr lang="en" sz="450">
                <a:solidFill>
                  <a:schemeClr val="dk1"/>
                </a:solidFill>
              </a:rPr>
              <a:t> 1571–1586</a:t>
            </a:r>
            <a:endParaRPr sz="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>
            <a:spLocks noGrp="1"/>
          </p:cNvSpPr>
          <p:nvPr>
            <p:ph type="title"/>
          </p:nvPr>
        </p:nvSpPr>
        <p:spPr>
          <a:xfrm>
            <a:off x="720000" y="375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Impact of Each Frame on Sentiment Change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1177000"/>
            <a:ext cx="5215551" cy="35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/>
          <p:nvPr/>
        </p:nvSpPr>
        <p:spPr>
          <a:xfrm>
            <a:off x="2682025" y="3327150"/>
            <a:ext cx="1555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Generally kept</a:t>
            </a:r>
            <a:endParaRPr b="1" dirty="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5466025" y="1679925"/>
            <a:ext cx="1555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Frequently removed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 animBg="1"/>
      <p:bldP spid="4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>
            <a:spLocks noGrp="1"/>
          </p:cNvSpPr>
          <p:nvPr>
            <p:ph type="title"/>
          </p:nvPr>
        </p:nvSpPr>
        <p:spPr>
          <a:xfrm>
            <a:off x="720000" y="375350"/>
            <a:ext cx="829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Sentiment changes when each frame is removed</a:t>
            </a:r>
            <a:endParaRPr sz="2400"/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125" y="1192600"/>
            <a:ext cx="5269750" cy="36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/>
          <p:nvPr/>
        </p:nvSpPr>
        <p:spPr>
          <a:xfrm>
            <a:off x="2565900" y="1330400"/>
            <a:ext cx="1544100" cy="886200"/>
          </a:xfrm>
          <a:prstGeom prst="wedgeRoundRectCallout">
            <a:avLst>
              <a:gd name="adj1" fmla="val -25937"/>
              <a:gd name="adj2" fmla="val 72285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Determines the emotional tone of a news story</a:t>
            </a:r>
            <a:endParaRPr dirty="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5272625" y="2794800"/>
            <a:ext cx="1544100" cy="886200"/>
          </a:xfrm>
          <a:prstGeom prst="wedgeRoundRectCallout">
            <a:avLst>
              <a:gd name="adj1" fmla="val -8736"/>
              <a:gd name="adj2" fmla="val -64164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Less important in determining the tone of a story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5875"/>
            <a:ext cx="91440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Changes &amp; Sentiment</a:t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>
            <a:off x="1009750" y="1724014"/>
            <a:ext cx="829800" cy="146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364075" y="2399025"/>
            <a:ext cx="750000" cy="785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9"/>
          <p:cNvSpPr txBox="1"/>
          <p:nvPr/>
        </p:nvSpPr>
        <p:spPr>
          <a:xfrm>
            <a:off x="572100" y="3531975"/>
            <a:ext cx="79998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Sentiment neutralization happens more strongly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when a frame is removed</a:t>
            </a:r>
            <a:endParaRPr sz="1500"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When frames remain (i.e. what is written does not change), positive sentiments are toned down while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negative sentiments stay</a:t>
            </a:r>
            <a:endParaRPr sz="1500"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2831425" y="1724014"/>
            <a:ext cx="829800" cy="146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9"/>
          <p:cNvSpPr/>
          <p:nvPr/>
        </p:nvSpPr>
        <p:spPr>
          <a:xfrm>
            <a:off x="2185750" y="2399025"/>
            <a:ext cx="750000" cy="785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9"/>
          <p:cNvSpPr/>
          <p:nvPr/>
        </p:nvSpPr>
        <p:spPr>
          <a:xfrm>
            <a:off x="4653100" y="1724014"/>
            <a:ext cx="829800" cy="146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9"/>
          <p:cNvSpPr/>
          <p:nvPr/>
        </p:nvSpPr>
        <p:spPr>
          <a:xfrm>
            <a:off x="4007425" y="2399025"/>
            <a:ext cx="750000" cy="785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9"/>
          <p:cNvSpPr/>
          <p:nvPr/>
        </p:nvSpPr>
        <p:spPr>
          <a:xfrm>
            <a:off x="6474775" y="1724014"/>
            <a:ext cx="829800" cy="146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9"/>
          <p:cNvSpPr/>
          <p:nvPr/>
        </p:nvSpPr>
        <p:spPr>
          <a:xfrm>
            <a:off x="5829100" y="2399025"/>
            <a:ext cx="750000" cy="785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9"/>
          <p:cNvSpPr/>
          <p:nvPr/>
        </p:nvSpPr>
        <p:spPr>
          <a:xfrm>
            <a:off x="8233850" y="1724014"/>
            <a:ext cx="829800" cy="1460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9"/>
          <p:cNvSpPr/>
          <p:nvPr/>
        </p:nvSpPr>
        <p:spPr>
          <a:xfrm>
            <a:off x="7650775" y="2399025"/>
            <a:ext cx="750000" cy="785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252" y="1384209"/>
            <a:ext cx="5280500" cy="308586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when frames </a:t>
            </a:r>
            <a:r>
              <a:rPr lang="en" i="1">
                <a:solidFill>
                  <a:schemeClr val="lt2"/>
                </a:solidFill>
              </a:rPr>
              <a:t>remain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255450" y="1773900"/>
            <a:ext cx="3436800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Extremely positive articles become toned down/ neutral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Extremely negative articles mostly stay extremely negative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0" name="Google Shape;500;p50"/>
          <p:cNvSpPr/>
          <p:nvPr/>
        </p:nvSpPr>
        <p:spPr>
          <a:xfrm>
            <a:off x="3945000" y="1931050"/>
            <a:ext cx="4658400" cy="216300"/>
          </a:xfrm>
          <a:prstGeom prst="rect">
            <a:avLst/>
          </a:prstGeom>
          <a:solidFill>
            <a:srgbClr val="FFFF00">
              <a:alpha val="3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1" name="Google Shape;501;p50"/>
          <p:cNvSpPr/>
          <p:nvPr/>
        </p:nvSpPr>
        <p:spPr>
          <a:xfrm>
            <a:off x="3945000" y="3545225"/>
            <a:ext cx="4658400" cy="808800"/>
          </a:xfrm>
          <a:prstGeom prst="rect">
            <a:avLst/>
          </a:prstGeom>
          <a:solidFill>
            <a:srgbClr val="FFFF00">
              <a:alpha val="3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0" y="489677"/>
            <a:ext cx="876585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775" y="531575"/>
            <a:ext cx="700477" cy="6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1"/>
          <p:cNvSpPr txBox="1">
            <a:spLocks noGrp="1"/>
          </p:cNvSpPr>
          <p:nvPr>
            <p:ph type="title" idx="4294967295"/>
          </p:nvPr>
        </p:nvSpPr>
        <p:spPr>
          <a:xfrm>
            <a:off x="1504475" y="384725"/>
            <a:ext cx="3000600" cy="1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ONLINE NEWS ARTICLE</a:t>
            </a:r>
            <a:endParaRPr sz="2700"/>
          </a:p>
        </p:txBody>
      </p:sp>
      <p:sp>
        <p:nvSpPr>
          <p:cNvPr id="509" name="Google Shape;509;p51"/>
          <p:cNvSpPr txBox="1">
            <a:spLocks noGrp="1"/>
          </p:cNvSpPr>
          <p:nvPr>
            <p:ph type="title" idx="4294967295"/>
          </p:nvPr>
        </p:nvSpPr>
        <p:spPr>
          <a:xfrm>
            <a:off x="4649625" y="384725"/>
            <a:ext cx="3000600" cy="1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INSTAGRAM NEWS POST</a:t>
            </a:r>
            <a:endParaRPr sz="2700"/>
          </a:p>
        </p:txBody>
      </p:sp>
      <p:sp>
        <p:nvSpPr>
          <p:cNvPr id="510" name="Google Shape;510;p51"/>
          <p:cNvSpPr/>
          <p:nvPr/>
        </p:nvSpPr>
        <p:spPr>
          <a:xfrm>
            <a:off x="627900" y="1909425"/>
            <a:ext cx="1833900" cy="282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No drastic change in headlines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4447000" y="644075"/>
            <a:ext cx="510600" cy="55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2671175" y="1909493"/>
            <a:ext cx="5771700" cy="282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Sentiment </a:t>
            </a:r>
            <a:r>
              <a:rPr lang="en" b="1">
                <a:latin typeface="Instrument Sans"/>
                <a:ea typeface="Instrument Sans"/>
                <a:cs typeface="Instrument Sans"/>
                <a:sym typeface="Instrument Sans"/>
              </a:rPr>
              <a:t>neutralized, toned down 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Addition of negative sentiments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strument Sans"/>
                <a:ea typeface="Instrument Sans"/>
                <a:cs typeface="Instrument Sans"/>
                <a:sym typeface="Instrument Sans"/>
              </a:rPr>
              <a:t>News frames</a:t>
            </a: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 change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Human interest, responsibility frames are kept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Conflict, morality frames are removed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When frames do not change, positive sentiments are neutralized, while </a:t>
            </a:r>
            <a:r>
              <a:rPr lang="en" b="1">
                <a:latin typeface="Instrument Sans"/>
                <a:ea typeface="Instrument Sans"/>
                <a:cs typeface="Instrument Sans"/>
                <a:sym typeface="Instrument Sans"/>
              </a:rPr>
              <a:t>negative sentiments remain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627900" y="1502975"/>
            <a:ext cx="18339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Headlines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2671175" y="1502975"/>
            <a:ext cx="57717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"/>
          <p:cNvSpPr txBox="1"/>
          <p:nvPr/>
        </p:nvSpPr>
        <p:spPr>
          <a:xfrm>
            <a:off x="1387050" y="1875475"/>
            <a:ext cx="6369900" cy="22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Sentiment neutralization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Different set of information in a news story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Char char="❖"/>
            </a:pPr>
            <a:r>
              <a:rPr lang="en" sz="16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Further research:</a:t>
            </a:r>
            <a:endParaRPr sz="16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➢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about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reposts, shares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news posts?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➢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Social media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native news content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?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➢"/>
            </a:pP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Effect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" sz="15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 readers’s perception </a:t>
            </a: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of news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2166363" y="882975"/>
            <a:ext cx="575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Instagram news readers are presented with a different kind of news</a:t>
            </a:r>
            <a:endParaRPr sz="2200" b="1"/>
          </a:p>
        </p:txBody>
      </p:sp>
      <p:pic>
        <p:nvPicPr>
          <p:cNvPr id="521" name="Google Shape;5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37" y="945862"/>
            <a:ext cx="705525" cy="7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824350" y="1602275"/>
            <a:ext cx="7470300" cy="1393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Preference for emotional, surprising news stories on social media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Facebook: ~½ headlines are rewritten, more question words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Facebook, Instagram: ½ of body texts are modified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Instagram: posts with personal stories have higher engagement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PLATFORM-PARTING OF NEWS</a:t>
            </a:r>
            <a:endParaRPr sz="2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824350" y="1230575"/>
            <a:ext cx="2136300" cy="37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Previous literature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824350" y="3591625"/>
            <a:ext cx="7470300" cy="1017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Large dataset on news organizations with global reach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Headline &amp; Content modifications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strument Sans"/>
              <a:buChar char="❖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Semantic meaning +  Content analysis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824350" y="3219925"/>
            <a:ext cx="2136300" cy="37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Extension</a:t>
            </a:r>
            <a:endParaRPr b="1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5775"/>
            <a:ext cx="2514150" cy="2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1314300" y="4718275"/>
            <a:ext cx="782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dk1"/>
                </a:solidFill>
              </a:rPr>
              <a:t>Hase, V., Boczek, K., &amp; Scharkow, M. (2023, September). Adapting to Affordances and Audiences? A Cross-Platform, Multi-Modal Analysis of the Platformization of News on Facebook, Instagram, TikTok, and Twitter. </a:t>
            </a:r>
            <a:r>
              <a:rPr lang="en" sz="450" i="1">
                <a:solidFill>
                  <a:schemeClr val="dk1"/>
                </a:solidFill>
              </a:rPr>
              <a:t>Digital Journalism</a:t>
            </a:r>
            <a:r>
              <a:rPr lang="en" sz="450">
                <a:solidFill>
                  <a:schemeClr val="dk1"/>
                </a:solidFill>
              </a:rPr>
              <a:t>, 11 (8), 1499–1520.</a:t>
            </a:r>
            <a:endParaRPr sz="45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dk1"/>
                </a:solidFill>
              </a:rPr>
              <a:t>Lischka, J. A. (2021, February). Logics in social media news making: How social media editors marry the Facebook logic with journalistic standards. </a:t>
            </a:r>
            <a:r>
              <a:rPr lang="en" sz="450" i="1">
                <a:solidFill>
                  <a:schemeClr val="dk1"/>
                </a:solidFill>
              </a:rPr>
              <a:t>Journalism</a:t>
            </a:r>
            <a:r>
              <a:rPr lang="en" sz="450">
                <a:solidFill>
                  <a:schemeClr val="dk1"/>
                </a:solidFill>
              </a:rPr>
              <a:t>, 22 (2), 430–447</a:t>
            </a:r>
            <a:endParaRPr sz="45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dk1"/>
                </a:solidFill>
              </a:rPr>
              <a:t>Lamot, K., Kreutz, T., &amp; Opgenhaffen, M. (2022, July). “We Rewrote This Title”: How News Headlines Are Remediated on Facebook and How This Affects Engagement. </a:t>
            </a:r>
            <a:r>
              <a:rPr lang="en" sz="450" i="1">
                <a:solidFill>
                  <a:schemeClr val="dk1"/>
                </a:solidFill>
              </a:rPr>
              <a:t>Social Media+ Society,</a:t>
            </a:r>
            <a:r>
              <a:rPr lang="en" sz="450">
                <a:solidFill>
                  <a:schemeClr val="dk1"/>
                </a:solidFill>
              </a:rPr>
              <a:t> 8</a:t>
            </a:r>
            <a:endParaRPr sz="45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dk1"/>
                </a:solidFill>
              </a:rPr>
              <a:t>Park, K., Kwak, H., An, J., &amp; Chawla, S. (2021, April). How-to Present News on Social Media: A Causal Analysis of Editing News Headlines for Boosting User Engagement.</a:t>
            </a:r>
            <a:endParaRPr sz="45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4294967295"/>
          </p:nvPr>
        </p:nvSpPr>
        <p:spPr>
          <a:xfrm>
            <a:off x="720000" y="1660300"/>
            <a:ext cx="75003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 i="1"/>
              <a:t>RQ 1.</a:t>
            </a:r>
            <a:r>
              <a:rPr lang="en" sz="1500" b="1"/>
              <a:t> 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/>
              <a:t>How do </a:t>
            </a:r>
            <a:r>
              <a:rPr lang="en" sz="1700" b="1">
                <a:solidFill>
                  <a:schemeClr val="lt2"/>
                </a:solidFill>
              </a:rPr>
              <a:t>headlines</a:t>
            </a:r>
            <a:r>
              <a:rPr lang="en" sz="1700"/>
              <a:t> of news article change when an online news article is modified into an Instagram post?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1" i="1"/>
              <a:t>RQ 2.</a:t>
            </a:r>
            <a:r>
              <a:rPr lang="en" sz="1500" b="1"/>
              <a:t> </a:t>
            </a:r>
            <a:endParaRPr sz="15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/>
              <a:t>How does the </a:t>
            </a:r>
            <a:r>
              <a:rPr lang="en" sz="1700" b="1">
                <a:solidFill>
                  <a:schemeClr val="lt2"/>
                </a:solidFill>
              </a:rPr>
              <a:t>content</a:t>
            </a:r>
            <a:r>
              <a:rPr lang="en" sz="1700"/>
              <a:t> of news articles change when an online news article is modified into an Instagram post?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763150" y="446075"/>
            <a:ext cx="432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grpSp>
        <p:nvGrpSpPr>
          <p:cNvPr id="283" name="Google Shape;283;p32"/>
          <p:cNvGrpSpPr/>
          <p:nvPr/>
        </p:nvGrpSpPr>
        <p:grpSpPr>
          <a:xfrm>
            <a:off x="8611450" y="2324650"/>
            <a:ext cx="532550" cy="2818850"/>
            <a:chOff x="8611450" y="2324650"/>
            <a:chExt cx="532550" cy="2818850"/>
          </a:xfrm>
        </p:grpSpPr>
        <p:sp>
          <p:nvSpPr>
            <p:cNvPr id="284" name="Google Shape;284;p32"/>
            <p:cNvSpPr/>
            <p:nvPr/>
          </p:nvSpPr>
          <p:spPr>
            <a:xfrm>
              <a:off x="8611450" y="4429500"/>
              <a:ext cx="532500" cy="71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8863500" y="2324650"/>
              <a:ext cx="280500" cy="191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</p:grpSp>
      <p:sp>
        <p:nvSpPr>
          <p:cNvPr id="286" name="Google Shape;286;p32"/>
          <p:cNvSpPr txBox="1">
            <a:spLocks noGrp="1"/>
          </p:cNvSpPr>
          <p:nvPr>
            <p:ph type="subTitle" idx="4294967295"/>
          </p:nvPr>
        </p:nvSpPr>
        <p:spPr>
          <a:xfrm>
            <a:off x="600600" y="1481525"/>
            <a:ext cx="3633300" cy="28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6 News Organizations</a:t>
            </a:r>
            <a:endParaRPr sz="1400" b="1"/>
          </a:p>
          <a:p>
            <a:pPr marL="3429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Political leaning</a:t>
            </a:r>
            <a:endParaRPr sz="1400"/>
          </a:p>
          <a:p>
            <a:pPr marL="3429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In English</a:t>
            </a:r>
            <a:endParaRPr sz="1400"/>
          </a:p>
          <a:p>
            <a:pPr marL="3429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Publish different topics</a:t>
            </a:r>
            <a:endParaRPr sz="1400"/>
          </a:p>
          <a:p>
            <a:pPr marL="3429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Have an official Instagram account</a:t>
            </a:r>
            <a:endParaRPr sz="1400"/>
          </a:p>
          <a:p>
            <a:pPr marL="3429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Allow access to articles</a:t>
            </a:r>
            <a:endParaRPr sz="140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In order of </a:t>
            </a:r>
            <a:r>
              <a:rPr lang="en" sz="1400" b="1"/>
              <a:t>highest Instagram followers</a:t>
            </a:r>
            <a:endParaRPr sz="1400" b="1"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8478" y="859975"/>
            <a:ext cx="1056852" cy="99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8725" y="2161957"/>
            <a:ext cx="1260905" cy="80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910" y="2032258"/>
            <a:ext cx="1094426" cy="117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4949" y="3284509"/>
            <a:ext cx="928455" cy="99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7174" y="3383100"/>
            <a:ext cx="1419438" cy="80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0752" y="930771"/>
            <a:ext cx="1056849" cy="857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4930793" y="1081325"/>
            <a:ext cx="8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Left: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4807202" y="2335450"/>
            <a:ext cx="10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Center: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4869004" y="3589575"/>
            <a:ext cx="10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Right: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4290425" y="2496275"/>
            <a:ext cx="3336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l="13948"/>
          <a:stretch/>
        </p:blipFill>
        <p:spPr>
          <a:xfrm>
            <a:off x="118575" y="4139925"/>
            <a:ext cx="8906849" cy="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75" y="526149"/>
            <a:ext cx="4942666" cy="3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463" y="117075"/>
            <a:ext cx="3590963" cy="37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/>
          <p:nvPr/>
        </p:nvSpPr>
        <p:spPr>
          <a:xfrm>
            <a:off x="464425" y="2821375"/>
            <a:ext cx="1973700" cy="696600"/>
          </a:xfrm>
          <a:prstGeom prst="wedgeRoundRectCallout">
            <a:avLst>
              <a:gd name="adj1" fmla="val -28822"/>
              <a:gd name="adj2" fmla="val -83337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Manual extraction of headlines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4009650" y="220575"/>
            <a:ext cx="1124700" cy="431100"/>
          </a:xfrm>
          <a:prstGeom prst="wedgeRoundRectCallout">
            <a:avLst>
              <a:gd name="adj1" fmla="val -23288"/>
              <a:gd name="adj2" fmla="val 73887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Caption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3373950" y="2763325"/>
            <a:ext cx="1124700" cy="431100"/>
          </a:xfrm>
          <a:prstGeom prst="wedgeRoundRectCallout">
            <a:avLst>
              <a:gd name="adj1" fmla="val -51518"/>
              <a:gd name="adj2" fmla="val -7424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Date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7923875" y="686525"/>
            <a:ext cx="981300" cy="431100"/>
          </a:xfrm>
          <a:prstGeom prst="wedgeRoundRectCallout">
            <a:avLst>
              <a:gd name="adj1" fmla="val -63569"/>
              <a:gd name="adj2" fmla="val -39573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Headline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6309725" y="2862825"/>
            <a:ext cx="842400" cy="301800"/>
          </a:xfrm>
          <a:prstGeom prst="wedgeRoundRectCallout">
            <a:avLst>
              <a:gd name="adj1" fmla="val -67090"/>
              <a:gd name="adj2" fmla="val -4216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Date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7669650" y="3229275"/>
            <a:ext cx="842400" cy="696600"/>
          </a:xfrm>
          <a:prstGeom prst="wedgeRoundRectCallout">
            <a:avLst>
              <a:gd name="adj1" fmla="val -67090"/>
              <a:gd name="adj2" fmla="val -4216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strument Sans"/>
                <a:ea typeface="Instrument Sans"/>
                <a:cs typeface="Instrument Sans"/>
                <a:sym typeface="Instrument Sans"/>
              </a:rPr>
              <a:t>Body text</a:t>
            </a:r>
            <a:endParaRPr sz="13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34"/>
          <p:cNvGraphicFramePr/>
          <p:nvPr/>
        </p:nvGraphicFramePr>
        <p:xfrm>
          <a:off x="600625" y="1181338"/>
          <a:ext cx="7942725" cy="3173000"/>
        </p:xfrm>
        <a:graphic>
          <a:graphicData uri="http://schemas.openxmlformats.org/drawingml/2006/table">
            <a:tbl>
              <a:tblPr>
                <a:noFill/>
                <a:tableStyleId>{9BF78ABD-CDEF-4FDB-87E4-80D3996CA13A}</a:tableStyleId>
              </a:tblPr>
              <a:tblGrid>
                <a:gridCol w="113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Political leaning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Left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Center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Right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News outlet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NBC News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New York Times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BBC News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Reuters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Washington Times</a:t>
                      </a:r>
                      <a:endParaRPr sz="12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Fox News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Number of article &amp; post pairs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4219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4312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4647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462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1787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3707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Earliest date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July 17, 2020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Mar 24, 2020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July 17, 2021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Jan 2,  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Jan 18,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July 27, 2021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Latest date</a:t>
                      </a:r>
                      <a:endParaRPr sz="1300" b="1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Dec 5, 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Dec 31,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Nov 13,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Oct 31,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Dec 5, 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Nov 13, 2023</a:t>
                      </a:r>
                      <a:endParaRPr sz="13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5" name="Google Shape;315;p34"/>
          <p:cNvSpPr/>
          <p:nvPr/>
        </p:nvSpPr>
        <p:spPr>
          <a:xfrm>
            <a:off x="3026850" y="463850"/>
            <a:ext cx="3090300" cy="490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19,134</a:t>
            </a:r>
            <a:r>
              <a:rPr lang="en" sz="18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en" sz="18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article &amp; post pairs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3324282" y="1541725"/>
            <a:ext cx="475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MODIFICATION</a:t>
            </a: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2"/>
          </p:nvPr>
        </p:nvSpPr>
        <p:spPr>
          <a:xfrm>
            <a:off x="6824851" y="600425"/>
            <a:ext cx="1253100" cy="91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4" y="1998208"/>
            <a:ext cx="1399047" cy="2617668"/>
          </a:xfrm>
          <a:custGeom>
            <a:avLst/>
            <a:gdLst/>
            <a:ahLst/>
            <a:cxnLst/>
            <a:rect l="l" t="t" r="r" b="b"/>
            <a:pathLst>
              <a:path w="953354" h="1783760" extrusionOk="0">
                <a:moveTo>
                  <a:pt x="0" y="0"/>
                </a:moveTo>
                <a:lnTo>
                  <a:pt x="953354" y="0"/>
                </a:lnTo>
                <a:lnTo>
                  <a:pt x="953354" y="1783760"/>
                </a:lnTo>
                <a:lnTo>
                  <a:pt x="0" y="17837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1399708" y="4481673"/>
            <a:ext cx="4094" cy="52062"/>
          </a:xfrm>
          <a:custGeom>
            <a:avLst/>
            <a:gdLst/>
            <a:ahLst/>
            <a:cxnLst/>
            <a:rect l="l" t="t" r="r" b="b"/>
            <a:pathLst>
              <a:path w="2790" h="35477" extrusionOk="0">
                <a:moveTo>
                  <a:pt x="334" y="-19"/>
                </a:moveTo>
                <a:lnTo>
                  <a:pt x="334" y="35458"/>
                </a:lnTo>
                <a:lnTo>
                  <a:pt x="1220" y="32085"/>
                </a:lnTo>
                <a:cubicBezTo>
                  <a:pt x="4031" y="21522"/>
                  <a:pt x="3724" y="10373"/>
                  <a:pt x="334" y="-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-5750" y="541900"/>
            <a:ext cx="1403814" cy="1275511"/>
          </a:xfrm>
          <a:custGeom>
            <a:avLst/>
            <a:gdLst/>
            <a:ahLst/>
            <a:cxnLst/>
            <a:rect l="l" t="t" r="r" b="b"/>
            <a:pathLst>
              <a:path w="953354" h="837774" extrusionOk="0">
                <a:moveTo>
                  <a:pt x="0" y="0"/>
                </a:moveTo>
                <a:lnTo>
                  <a:pt x="953355" y="0"/>
                </a:lnTo>
                <a:lnTo>
                  <a:pt x="95335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1583728" y="3455380"/>
            <a:ext cx="1322781" cy="1162409"/>
          </a:xfrm>
          <a:custGeom>
            <a:avLst/>
            <a:gdLst/>
            <a:ahLst/>
            <a:cxnLst/>
            <a:rect l="l" t="t" r="r" b="b"/>
            <a:pathLst>
              <a:path w="953356" h="837772" extrusionOk="0">
                <a:moveTo>
                  <a:pt x="953357" y="274275"/>
                </a:moveTo>
                <a:lnTo>
                  <a:pt x="953357" y="0"/>
                </a:lnTo>
                <a:lnTo>
                  <a:pt x="0" y="0"/>
                </a:lnTo>
                <a:lnTo>
                  <a:pt x="0" y="837773"/>
                </a:lnTo>
                <a:lnTo>
                  <a:pt x="953201" y="837773"/>
                </a:lnTo>
                <a:lnTo>
                  <a:pt x="953201" y="274275"/>
                </a:lnTo>
                <a:lnTo>
                  <a:pt x="953357" y="274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2905092" y="3835593"/>
            <a:ext cx="211" cy="781855"/>
          </a:xfrm>
          <a:custGeom>
            <a:avLst/>
            <a:gdLst/>
            <a:ahLst/>
            <a:cxnLst/>
            <a:rect l="l" t="t" r="r" b="b"/>
            <a:pathLst>
              <a:path w="152" h="563499" extrusionOk="0">
                <a:moveTo>
                  <a:pt x="0" y="0"/>
                </a:moveTo>
                <a:lnTo>
                  <a:pt x="152" y="0"/>
                </a:lnTo>
                <a:lnTo>
                  <a:pt x="152" y="563499"/>
                </a:lnTo>
                <a:lnTo>
                  <a:pt x="0" y="5634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/>
          <p:nvPr/>
        </p:nvSpPr>
        <p:spPr>
          <a:xfrm rot="-5400000">
            <a:off x="870665" y="1241702"/>
            <a:ext cx="2738808" cy="1321588"/>
          </a:xfrm>
          <a:custGeom>
            <a:avLst/>
            <a:gdLst/>
            <a:ahLst/>
            <a:cxnLst/>
            <a:rect l="l" t="t" r="r" b="b"/>
            <a:pathLst>
              <a:path w="3103465" h="837774" extrusionOk="0">
                <a:moveTo>
                  <a:pt x="0" y="0"/>
                </a:moveTo>
                <a:lnTo>
                  <a:pt x="3103465" y="0"/>
                </a:lnTo>
                <a:lnTo>
                  <a:pt x="3103465" y="837775"/>
                </a:lnTo>
                <a:lnTo>
                  <a:pt x="0" y="83777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3357275" y="3455375"/>
            <a:ext cx="4687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RQ 1.</a:t>
            </a:r>
            <a:r>
              <a:rPr lang="en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do </a:t>
            </a:r>
            <a:r>
              <a:rPr lang="en" b="1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headlines</a:t>
            </a:r>
            <a:r>
              <a:rPr lang="en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of news article change when an online news article is modified into an Instagram post?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headlines</a:t>
            </a:r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6062750" y="1622800"/>
            <a:ext cx="30000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 consistent pattern across all 6 organizations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3429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strument Sans"/>
              <a:buChar char="■"/>
            </a:pPr>
            <a:r>
              <a:rPr lang="en" sz="15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Patterns by political leaning</a:t>
            </a:r>
            <a:endParaRPr sz="15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strument Sans"/>
              <a:buChar char="○"/>
            </a:pPr>
            <a:r>
              <a:rPr lang="en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Most posts by right-wing organizations have headlines</a:t>
            </a:r>
            <a:endParaRPr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75" y="1077250"/>
            <a:ext cx="5501975" cy="39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st Reduction in Manufacturing Industry Newsletter by Slidesgo">
  <a:themeElements>
    <a:clrScheme name="Simple Light">
      <a:dk1>
        <a:srgbClr val="000000"/>
      </a:dk1>
      <a:lt1>
        <a:srgbClr val="FFFFFF"/>
      </a:lt1>
      <a:dk2>
        <a:srgbClr val="FFC000"/>
      </a:dk2>
      <a:lt2>
        <a:srgbClr val="FF7752"/>
      </a:lt2>
      <a:accent1>
        <a:srgbClr val="4D90FF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Microsoft Macintosh PowerPoint</Application>
  <PresentationFormat>On-screen Show (16:9)</PresentationFormat>
  <Paragraphs>227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Nunito Light</vt:lpstr>
      <vt:lpstr>Hanken Grotesk</vt:lpstr>
      <vt:lpstr>Instrument Sans</vt:lpstr>
      <vt:lpstr>Raleway</vt:lpstr>
      <vt:lpstr>Chivo Light</vt:lpstr>
      <vt:lpstr>Palanquin</vt:lpstr>
      <vt:lpstr>Calibri</vt:lpstr>
      <vt:lpstr>Cost Reduction in Manufacturing Industry Newsletter by Slidesgo</vt:lpstr>
      <vt:lpstr>From Articles to Posts:  Sentiment and News Frame Changes in the Transition to Instagram</vt:lpstr>
      <vt:lpstr>BACKGROUND</vt:lpstr>
      <vt:lpstr>PLATFORM-PARTING OF NEWS</vt:lpstr>
      <vt:lpstr>RESEARCH QUESTIONS</vt:lpstr>
      <vt:lpstr>DATA COLLECTION</vt:lpstr>
      <vt:lpstr>PowerPoint Presentation</vt:lpstr>
      <vt:lpstr>PowerPoint Presentation</vt:lpstr>
      <vt:lpstr>HEADLINE MODIFICATION</vt:lpstr>
      <vt:lpstr>Presence of headlines</vt:lpstr>
      <vt:lpstr>No drastic changes in headlines</vt:lpstr>
      <vt:lpstr>No drastic changes in headlines</vt:lpstr>
      <vt:lpstr>Similar sentiment distribution</vt:lpstr>
      <vt:lpstr>CONTENT MODIFICATION</vt:lpstr>
      <vt:lpstr>Content sentiment distribution</vt:lpstr>
      <vt:lpstr>Sentiment neutralization </vt:lpstr>
      <vt:lpstr>NEWS  FRAMING</vt:lpstr>
      <vt:lpstr>News Frames</vt:lpstr>
      <vt:lpstr>Automated Detection of Frames</vt:lpstr>
      <vt:lpstr>% of Articles &amp; Posts with Each Frame </vt:lpstr>
      <vt:lpstr>Impact of Each Frame on Sentiment Change </vt:lpstr>
      <vt:lpstr>Sentiment changes when each frame is removed</vt:lpstr>
      <vt:lpstr>Frame Changes &amp; Sentiment</vt:lpstr>
      <vt:lpstr>Sentiment when frames remain</vt:lpstr>
      <vt:lpstr>ONLINE NEWS ARTICLE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Articles to Posts:  Sentiment and News Frame Changes in the Transition to Instagram</dc:title>
  <cp:lastModifiedBy>Yeongseo Chae</cp:lastModifiedBy>
  <cp:revision>1</cp:revision>
  <dcterms:modified xsi:type="dcterms:W3CDTF">2024-05-05T20:29:17Z</dcterms:modified>
</cp:coreProperties>
</file>